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57" r:id="rId4"/>
    <p:sldId id="267" r:id="rId5"/>
    <p:sldId id="273" r:id="rId6"/>
    <p:sldId id="258" r:id="rId7"/>
    <p:sldId id="268" r:id="rId8"/>
    <p:sldId id="259" r:id="rId9"/>
    <p:sldId id="269" r:id="rId10"/>
    <p:sldId id="260" r:id="rId11"/>
    <p:sldId id="261" r:id="rId12"/>
    <p:sldId id="270" r:id="rId13"/>
    <p:sldId id="262" r:id="rId14"/>
    <p:sldId id="271" r:id="rId15"/>
    <p:sldId id="263" r:id="rId16"/>
    <p:sldId id="264" r:id="rId17"/>
    <p:sldId id="272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3211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7438E-52AF-4BC0-8397-96FFE838E487}" type="datetimeFigureOut">
              <a:rPr lang="en-CA" smtClean="0"/>
              <a:t>2025-04-23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268C3-A8A1-4665-8F5A-D527606A788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017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2268C3-A8A1-4665-8F5A-D527606A788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5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nickshlepov/WageCAN_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35191"/>
            <a:ext cx="6400800" cy="823966"/>
          </a:xfrm>
        </p:spPr>
        <p:txBody>
          <a:bodyPr>
            <a:normAutofit/>
          </a:bodyPr>
          <a:lstStyle/>
          <a:p>
            <a:r>
              <a:rPr lang="en-US" sz="2000" dirty="0"/>
              <a:t>Nikolay Shlepov | MS DS Student | CU Boulder</a:t>
            </a:r>
          </a:p>
          <a:p>
            <a:r>
              <a:rPr lang="en-US" sz="2000" dirty="0"/>
              <a:t>Project Progress Presentation, April 2024</a:t>
            </a:r>
          </a:p>
          <a:p>
            <a:endParaRPr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2278B8-A6A4-4A32-9944-308C5A7E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3" y="562743"/>
            <a:ext cx="6851374" cy="2569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1B4E2-965C-40C6-ABDD-75B8E6205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30" y="2827452"/>
            <a:ext cx="2944619" cy="249314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6994"/>
            <a:ext cx="8229600" cy="1143000"/>
          </a:xfrm>
        </p:spPr>
        <p:txBody>
          <a:bodyPr/>
          <a:lstStyle/>
          <a:p>
            <a:r>
              <a:rPr b="1" dirty="0"/>
              <a:t>Pattern Detection via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900"/>
              </a:spcBef>
              <a:defRPr sz="2000"/>
            </a:pPr>
            <a:r>
              <a:rPr sz="2600" b="1" dirty="0"/>
              <a:t>K-Means and Hierarchical Clustering</a:t>
            </a:r>
            <a:r>
              <a:rPr sz="2600" dirty="0"/>
              <a:t> on occupational wage data</a:t>
            </a:r>
          </a:p>
          <a:p>
            <a:pPr>
              <a:spcBef>
                <a:spcPts val="900"/>
              </a:spcBef>
              <a:defRPr sz="2000"/>
            </a:pPr>
            <a:r>
              <a:rPr sz="2600" dirty="0"/>
              <a:t>Clusters based on </a:t>
            </a:r>
            <a:r>
              <a:rPr sz="2600" b="1" dirty="0"/>
              <a:t>TEER level</a:t>
            </a:r>
            <a:r>
              <a:rPr sz="2600" dirty="0"/>
              <a:t> and </a:t>
            </a:r>
            <a:r>
              <a:rPr sz="2600" b="1" dirty="0"/>
              <a:t>median wages</a:t>
            </a:r>
            <a:r>
              <a:rPr sz="2600" dirty="0"/>
              <a:t> (2016–2024)</a:t>
            </a:r>
          </a:p>
          <a:p>
            <a:pPr>
              <a:spcBef>
                <a:spcPts val="900"/>
              </a:spcBef>
              <a:defRPr sz="2000"/>
            </a:pPr>
            <a:r>
              <a:rPr sz="2600" b="1" dirty="0"/>
              <a:t>High TEER </a:t>
            </a:r>
            <a:r>
              <a:rPr sz="2600" dirty="0"/>
              <a:t>and skill level → </a:t>
            </a:r>
            <a:endParaRPr lang="en-CA" sz="2600" dirty="0"/>
          </a:p>
          <a:p>
            <a:pPr marL="0" indent="0">
              <a:spcBef>
                <a:spcPts val="900"/>
              </a:spcBef>
              <a:buNone/>
              <a:defRPr sz="2000"/>
            </a:pPr>
            <a:r>
              <a:rPr lang="en-CA" sz="2600" dirty="0"/>
              <a:t>    </a:t>
            </a:r>
            <a:r>
              <a:rPr sz="2600" dirty="0"/>
              <a:t>consistently </a:t>
            </a:r>
            <a:r>
              <a:rPr sz="2600" b="1" dirty="0"/>
              <a:t>higher wages</a:t>
            </a:r>
          </a:p>
          <a:p>
            <a:pPr>
              <a:spcBef>
                <a:spcPts val="900"/>
              </a:spcBef>
              <a:defRPr sz="2000"/>
            </a:pPr>
            <a:r>
              <a:rPr lang="en-US" sz="2600" dirty="0"/>
              <a:t>Wage structures are stable</a:t>
            </a:r>
          </a:p>
          <a:p>
            <a:pPr marL="0" indent="0">
              <a:spcBef>
                <a:spcPts val="900"/>
              </a:spcBef>
              <a:buNone/>
              <a:defRPr sz="2000"/>
            </a:pPr>
            <a:r>
              <a:rPr lang="en-US" sz="2600" dirty="0"/>
              <a:t>    across provinces</a:t>
            </a:r>
          </a:p>
          <a:p>
            <a:pPr>
              <a:spcBef>
                <a:spcPts val="900"/>
              </a:spcBef>
              <a:defRPr sz="2000"/>
            </a:pPr>
            <a:r>
              <a:rPr lang="en-US" sz="2600" dirty="0"/>
              <a:t>PCA confirms strong structure (first PC &gt;95% variance)</a:t>
            </a:r>
            <a:endParaRPr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71373-3BEA-4B0F-A016-E1706B1D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69" y="2970374"/>
            <a:ext cx="4371034" cy="25264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74" y="274638"/>
            <a:ext cx="8199454" cy="1242663"/>
          </a:xfrm>
        </p:spPr>
        <p:txBody>
          <a:bodyPr>
            <a:normAutofit/>
          </a:bodyPr>
          <a:lstStyle/>
          <a:p>
            <a:r>
              <a:rPr b="1" dirty="0"/>
              <a:t>Supervised </a:t>
            </a:r>
            <a:r>
              <a:rPr lang="en-US" b="1" dirty="0"/>
              <a:t>ML</a:t>
            </a:r>
            <a:r>
              <a:rPr b="1" dirty="0"/>
              <a:t> </a:t>
            </a:r>
            <a:r>
              <a:rPr lang="en-US" b="1" dirty="0"/>
              <a:t>Wage Prediction 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09" y="1358003"/>
            <a:ext cx="8420519" cy="4525963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b="1" dirty="0"/>
              <a:t>Built models using:</a:t>
            </a:r>
            <a:r>
              <a:rPr lang="en-US" sz="2600" dirty="0"/>
              <a:t> </a:t>
            </a:r>
          </a:p>
          <a:p>
            <a:pPr marL="0" indent="0">
              <a:buNone/>
              <a:defRPr sz="2000"/>
            </a:pPr>
            <a:r>
              <a:rPr lang="en-US" sz="2600" dirty="0"/>
              <a:t>   </a:t>
            </a:r>
            <a:r>
              <a:rPr lang="en-US" sz="2200" dirty="0"/>
              <a:t>  </a:t>
            </a:r>
            <a:r>
              <a:rPr lang="en-US" sz="2600" dirty="0"/>
              <a:t>TEER, BOC, Province, Embedded Titles</a:t>
            </a:r>
            <a:endParaRPr sz="2600" dirty="0"/>
          </a:p>
          <a:p>
            <a:pPr>
              <a:defRPr sz="2000"/>
            </a:pPr>
            <a:r>
              <a:rPr lang="en-US" sz="2600" b="1" dirty="0"/>
              <a:t>Models:</a:t>
            </a:r>
            <a:r>
              <a:rPr lang="en-US" sz="2600" dirty="0"/>
              <a:t> </a:t>
            </a:r>
          </a:p>
          <a:p>
            <a:pPr marL="0" indent="0">
              <a:buNone/>
              <a:defRPr sz="2000"/>
            </a:pPr>
            <a:r>
              <a:rPr lang="en-US" sz="2600" dirty="0"/>
              <a:t>   </a:t>
            </a:r>
            <a:r>
              <a:rPr lang="en-US" sz="2400" dirty="0"/>
              <a:t>  </a:t>
            </a:r>
            <a:r>
              <a:rPr lang="en-US" sz="2600" dirty="0"/>
              <a:t>Linear Regression, Random Forest, Gradient Boosting</a:t>
            </a:r>
            <a:endParaRPr sz="2600" dirty="0"/>
          </a:p>
          <a:p>
            <a:pPr>
              <a:defRPr sz="2000"/>
            </a:pPr>
            <a:r>
              <a:rPr lang="en-US" sz="2600" b="1" dirty="0"/>
              <a:t>Key Insight:</a:t>
            </a:r>
            <a:endParaRPr sz="2600" dirty="0"/>
          </a:p>
          <a:p>
            <a:pPr lvl="1">
              <a:buFont typeface="Courier New" panose="02070309020205020404" pitchFamily="49" charset="0"/>
              <a:buChar char="o"/>
              <a:defRPr sz="2000"/>
            </a:pPr>
            <a:r>
              <a:rPr lang="en-US" sz="2200" dirty="0"/>
              <a:t>Simple models </a:t>
            </a:r>
            <a:r>
              <a:rPr lang="en-US" sz="2200" b="1" dirty="0"/>
              <a:t>(TEER + BOC)</a:t>
            </a:r>
            <a:r>
              <a:rPr lang="en-US" sz="2200" dirty="0"/>
              <a:t> perform </a:t>
            </a:r>
          </a:p>
          <a:p>
            <a:pPr marL="457200" lvl="1" indent="0">
              <a:buNone/>
              <a:defRPr sz="2000"/>
            </a:pPr>
            <a:r>
              <a:rPr lang="en-US" sz="2200" dirty="0"/>
              <a:t>     nearly as well as complex ones</a:t>
            </a:r>
          </a:p>
          <a:p>
            <a:pPr lvl="1">
              <a:buFont typeface="Courier New" panose="02070309020205020404" pitchFamily="49" charset="0"/>
              <a:buChar char="o"/>
              <a:defRPr sz="2000"/>
            </a:pPr>
            <a:r>
              <a:rPr lang="en-US" sz="2200" dirty="0"/>
              <a:t>Embedded titles add little predictive </a:t>
            </a:r>
          </a:p>
          <a:p>
            <a:pPr marL="457200" lvl="1" indent="0">
              <a:buNone/>
              <a:defRPr sz="2000"/>
            </a:pPr>
            <a:r>
              <a:rPr lang="en-US" sz="2200" dirty="0"/>
              <a:t>     power and risk overfitting</a:t>
            </a:r>
          </a:p>
          <a:p>
            <a:pPr marL="0" indent="0">
              <a:buNone/>
              <a:defRPr sz="2000"/>
            </a:pPr>
            <a:endParaRPr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99A8FC-8F39-43EA-9B09-C2ED827F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296" y="3229126"/>
            <a:ext cx="2895453" cy="29342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ABB66-BF1D-4BD6-95B5-967A67FF1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470" y="289340"/>
            <a:ext cx="8097078" cy="1194904"/>
          </a:xfrm>
        </p:spPr>
        <p:txBody>
          <a:bodyPr/>
          <a:lstStyle/>
          <a:p>
            <a:r>
              <a:rPr lang="en-CA" b="1" dirty="0"/>
              <a:t>Wage Stability Modelling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10096-0445-423D-9D1C-E37D0256B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52" y="1484244"/>
            <a:ext cx="8203095" cy="4635202"/>
          </a:xfrm>
        </p:spPr>
        <p:txBody>
          <a:bodyPr>
            <a:normAutofit lnSpcReduction="10000"/>
          </a:bodyPr>
          <a:lstStyle/>
          <a:p>
            <a:pPr marL="342000" lvl="0" indent="-342000" algn="l">
              <a:lnSpc>
                <a:spcPct val="110000"/>
              </a:lnSpc>
              <a:buFont typeface="Arial"/>
              <a:buChar char="•"/>
              <a:defRPr sz="2000"/>
            </a:pPr>
            <a:r>
              <a:rPr lang="en-US" sz="2600" b="1" dirty="0">
                <a:solidFill>
                  <a:prstClr val="black"/>
                </a:solidFill>
              </a:rPr>
              <a:t>Goal: </a:t>
            </a:r>
          </a:p>
          <a:p>
            <a:pPr lvl="0" algn="l">
              <a:lnSpc>
                <a:spcPct val="110000"/>
              </a:lnSpc>
              <a:spcBef>
                <a:spcPts val="200"/>
              </a:spcBef>
              <a:defRPr sz="2000"/>
            </a:pPr>
            <a:r>
              <a:rPr lang="en-US" sz="2600" dirty="0">
                <a:solidFill>
                  <a:prstClr val="black"/>
                </a:solidFill>
              </a:rPr>
              <a:t>    </a:t>
            </a:r>
            <a:r>
              <a:rPr lang="en-US" sz="2200" dirty="0">
                <a:solidFill>
                  <a:prstClr val="black"/>
                </a:solidFill>
              </a:rPr>
              <a:t> </a:t>
            </a:r>
            <a:r>
              <a:rPr lang="en-US" sz="2600" dirty="0">
                <a:solidFill>
                  <a:prstClr val="black"/>
                </a:solidFill>
              </a:rPr>
              <a:t>Predict 2024 wages using 2016 and 2020 data only</a:t>
            </a:r>
          </a:p>
          <a:p>
            <a:pPr marL="342000" lvl="0" indent="-342000" algn="l">
              <a:lnSpc>
                <a:spcPct val="110000"/>
              </a:lnSpc>
              <a:buFont typeface="Arial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Models: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</a:p>
          <a:p>
            <a:pPr lvl="0" algn="l">
              <a:lnSpc>
                <a:spcPct val="110000"/>
              </a:lnSpc>
              <a:spcBef>
                <a:spcPts val="200"/>
              </a:spcBef>
              <a:defRPr sz="2000"/>
            </a:pPr>
            <a:r>
              <a:rPr lang="en-US" sz="2600" dirty="0">
                <a:solidFill>
                  <a:schemeClr val="tx1"/>
                </a:solidFill>
              </a:rPr>
              <a:t>    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</a:rPr>
              <a:t>Linear Regression, Random Forest, Gradient Boosting</a:t>
            </a:r>
          </a:p>
          <a:p>
            <a:pPr marL="342000" lvl="0" indent="-342000" algn="l">
              <a:lnSpc>
                <a:spcPct val="110000"/>
              </a:lnSpc>
              <a:buFont typeface="Arial"/>
              <a:buChar char="•"/>
              <a:defRPr sz="2000"/>
            </a:pPr>
            <a:r>
              <a:rPr lang="en-US" sz="2600" b="1" dirty="0">
                <a:solidFill>
                  <a:prstClr val="black"/>
                </a:solidFill>
              </a:rPr>
              <a:t>Results:</a:t>
            </a:r>
            <a:endParaRPr lang="en-US" sz="2600" dirty="0">
              <a:solidFill>
                <a:prstClr val="black"/>
              </a:solidFill>
            </a:endParaRPr>
          </a:p>
          <a:p>
            <a:pPr marL="799200" lvl="2" indent="-342000" algn="l">
              <a:lnSpc>
                <a:spcPct val="110000"/>
              </a:lnSpc>
              <a:buFont typeface="Courier New" panose="02070309020205020404" pitchFamily="49" charset="0"/>
              <a:buChar char="o"/>
              <a:defRPr sz="2000"/>
            </a:pPr>
            <a:r>
              <a:rPr lang="en-US" sz="2200" b="1" dirty="0">
                <a:solidFill>
                  <a:prstClr val="black"/>
                </a:solidFill>
              </a:rPr>
              <a:t>High accuracy </a:t>
            </a:r>
            <a:r>
              <a:rPr lang="en-US" sz="2200" dirty="0">
                <a:solidFill>
                  <a:prstClr val="black"/>
                </a:solidFill>
              </a:rPr>
              <a:t>(R² &gt; 0.90)</a:t>
            </a:r>
          </a:p>
          <a:p>
            <a:pPr marL="799200" lvl="2" indent="-342000" algn="l">
              <a:lnSpc>
                <a:spcPct val="110000"/>
              </a:lnSpc>
              <a:buFont typeface="Courier New" panose="02070309020205020404" pitchFamily="49" charset="0"/>
              <a:buChar char="o"/>
              <a:defRPr sz="2000"/>
            </a:pPr>
            <a:r>
              <a:rPr lang="en-US" sz="2200" b="1" dirty="0">
                <a:solidFill>
                  <a:prstClr val="black"/>
                </a:solidFill>
              </a:rPr>
              <a:t>Low RMSE</a:t>
            </a:r>
            <a:r>
              <a:rPr lang="en-US" sz="2200" dirty="0">
                <a:solidFill>
                  <a:prstClr val="black"/>
                </a:solidFill>
              </a:rPr>
              <a:t> across all models </a:t>
            </a:r>
          </a:p>
          <a:p>
            <a:pPr marL="342000" lvl="0" indent="-342000" algn="l">
              <a:lnSpc>
                <a:spcPct val="110000"/>
              </a:lnSpc>
              <a:buFont typeface="Arial"/>
              <a:buChar char="•"/>
              <a:defRPr sz="2000"/>
            </a:pPr>
            <a:r>
              <a:rPr lang="en-US" sz="2600" b="1" dirty="0">
                <a:solidFill>
                  <a:prstClr val="black"/>
                </a:solidFill>
              </a:rPr>
              <a:t>Conclusion: </a:t>
            </a:r>
          </a:p>
          <a:p>
            <a:pPr lvl="0" algn="l">
              <a:lnSpc>
                <a:spcPct val="110000"/>
              </a:lnSpc>
              <a:defRPr sz="2000"/>
            </a:pPr>
            <a:r>
              <a:rPr lang="en-US" sz="2600" b="1" dirty="0">
                <a:solidFill>
                  <a:prstClr val="black"/>
                </a:solidFill>
              </a:rPr>
              <a:t>    </a:t>
            </a:r>
            <a:r>
              <a:rPr lang="en-US" sz="2200" b="1" dirty="0">
                <a:solidFill>
                  <a:prstClr val="black"/>
                </a:solidFill>
              </a:rPr>
              <a:t> </a:t>
            </a:r>
            <a:r>
              <a:rPr lang="en-US" sz="2600" dirty="0">
                <a:solidFill>
                  <a:prstClr val="black"/>
                </a:solidFill>
              </a:rPr>
              <a:t>Wage growth patterns are highly stable and predictable, </a:t>
            </a:r>
          </a:p>
          <a:p>
            <a:pPr lvl="0" algn="l">
              <a:lnSpc>
                <a:spcPct val="110000"/>
              </a:lnSpc>
              <a:defRPr sz="2000"/>
            </a:pPr>
            <a:r>
              <a:rPr lang="en-US" sz="2600" dirty="0">
                <a:solidFill>
                  <a:prstClr val="black"/>
                </a:solidFill>
              </a:rPr>
              <a:t>    </a:t>
            </a:r>
            <a:r>
              <a:rPr lang="en-US" sz="2200" dirty="0">
                <a:solidFill>
                  <a:prstClr val="black"/>
                </a:solidFill>
              </a:rPr>
              <a:t> </a:t>
            </a:r>
            <a:r>
              <a:rPr lang="en-US" sz="2600" dirty="0">
                <a:solidFill>
                  <a:prstClr val="black"/>
                </a:solidFill>
              </a:rPr>
              <a:t>even through global disruptions</a:t>
            </a:r>
          </a:p>
          <a:p>
            <a:pPr marL="342000" lvl="1" indent="-342000" algn="l">
              <a:lnSpc>
                <a:spcPct val="110000"/>
              </a:lnSpc>
              <a:defRPr sz="2000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508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0" y="735169"/>
            <a:ext cx="7646797" cy="1143000"/>
          </a:xfrm>
        </p:spPr>
        <p:txBody>
          <a:bodyPr>
            <a:noAutofit/>
          </a:bodyPr>
          <a:lstStyle/>
          <a:p>
            <a:r>
              <a:rPr b="1" dirty="0"/>
              <a:t>Evaluation </a:t>
            </a:r>
            <a:r>
              <a:rPr lang="en-CA" b="1" dirty="0"/>
              <a:t>- Correlation and Clustering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2715"/>
            <a:ext cx="8229600" cy="4525963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dirty="0"/>
              <a:t>Strong negative </a:t>
            </a:r>
            <a:r>
              <a:rPr lang="en-US" sz="2600" b="1" dirty="0"/>
              <a:t>TEER-wage</a:t>
            </a:r>
            <a:r>
              <a:rPr lang="en-US" sz="2600" dirty="0"/>
              <a:t> </a:t>
            </a:r>
            <a:r>
              <a:rPr lang="en-US" sz="2600" b="1" dirty="0"/>
              <a:t>correlation: </a:t>
            </a:r>
          </a:p>
          <a:p>
            <a:pPr marL="0" indent="0">
              <a:buNone/>
              <a:defRPr sz="2000"/>
            </a:pPr>
            <a:r>
              <a:rPr lang="en-US" sz="2600" b="1" dirty="0"/>
              <a:t>    </a:t>
            </a:r>
            <a:r>
              <a:rPr lang="en-US" sz="2200" b="1" dirty="0"/>
              <a:t> </a:t>
            </a:r>
            <a:r>
              <a:rPr sz="2600" dirty="0"/>
              <a:t>Pearson −0.75, Spearman −0.77</a:t>
            </a:r>
            <a:endParaRPr lang="en-US" sz="2600" dirty="0"/>
          </a:p>
          <a:p>
            <a:pPr>
              <a:defRPr sz="2000"/>
            </a:pPr>
            <a:r>
              <a:rPr lang="en-US" sz="2600" dirty="0"/>
              <a:t>Moderate negative </a:t>
            </a:r>
            <a:r>
              <a:rPr lang="en-US" sz="2600" b="1" dirty="0"/>
              <a:t>BOC-wage</a:t>
            </a:r>
            <a:r>
              <a:rPr lang="en-US" sz="2600" dirty="0"/>
              <a:t> </a:t>
            </a:r>
            <a:r>
              <a:rPr lang="en-US" sz="2600" b="1" dirty="0"/>
              <a:t>correlation: </a:t>
            </a:r>
          </a:p>
          <a:p>
            <a:pPr marL="0" indent="0">
              <a:buNone/>
              <a:defRPr sz="2000"/>
            </a:pPr>
            <a:r>
              <a:rPr lang="en-US" sz="2600" b="1" dirty="0"/>
              <a:t>    </a:t>
            </a:r>
            <a:r>
              <a:rPr lang="en-US" sz="2200" b="1" dirty="0"/>
              <a:t> </a:t>
            </a:r>
            <a:r>
              <a:rPr lang="en-US" sz="2600" dirty="0"/>
              <a:t>Pearson −0.34, Spearman −0.31</a:t>
            </a:r>
          </a:p>
          <a:p>
            <a:pPr>
              <a:defRPr sz="2000"/>
            </a:pPr>
            <a:r>
              <a:rPr lang="en-CA" sz="2600" b="1" dirty="0"/>
              <a:t>Clustering validated:</a:t>
            </a:r>
          </a:p>
          <a:p>
            <a:pPr lvl="1">
              <a:buFont typeface="Courier New" panose="02070309020205020404" pitchFamily="49" charset="0"/>
              <a:buChar char="o"/>
              <a:defRPr sz="2000"/>
            </a:pPr>
            <a:r>
              <a:rPr lang="en-US" sz="2200" dirty="0"/>
              <a:t>C</a:t>
            </a:r>
            <a:r>
              <a:rPr lang="en-CA" sz="2200" dirty="0" err="1"/>
              <a:t>lear</a:t>
            </a:r>
            <a:r>
              <a:rPr lang="en-CA" sz="2200" dirty="0"/>
              <a:t> </a:t>
            </a:r>
            <a:r>
              <a:rPr lang="en-CA" sz="2200" b="1" dirty="0"/>
              <a:t>TEER-wage</a:t>
            </a:r>
            <a:r>
              <a:rPr lang="en-CA" sz="2200" dirty="0"/>
              <a:t> clusters</a:t>
            </a:r>
          </a:p>
          <a:p>
            <a:pPr lvl="1">
              <a:buFont typeface="Courier New" panose="02070309020205020404" pitchFamily="49" charset="0"/>
              <a:buChar char="o"/>
              <a:defRPr sz="2000"/>
            </a:pPr>
            <a:r>
              <a:rPr lang="en-US" sz="2200" dirty="0"/>
              <a:t>P</a:t>
            </a:r>
            <a:r>
              <a:rPr lang="en-CA" sz="2200" dirty="0"/>
              <a:t>CA &gt;95% variance explained</a:t>
            </a:r>
          </a:p>
          <a:p>
            <a:pPr lvl="1">
              <a:buFont typeface="Courier New" panose="02070309020205020404" pitchFamily="49" charset="0"/>
              <a:buChar char="o"/>
              <a:defRPr sz="2000"/>
            </a:pPr>
            <a:r>
              <a:rPr lang="en-US" sz="2200" dirty="0"/>
              <a:t>Highest-paid clusters showed </a:t>
            </a:r>
          </a:p>
          <a:p>
            <a:pPr marL="457200" lvl="1" indent="0">
              <a:buNone/>
              <a:defRPr sz="2000"/>
            </a:pPr>
            <a:r>
              <a:rPr lang="en-US" sz="2200" dirty="0"/>
              <a:t>    </a:t>
            </a:r>
            <a:r>
              <a:rPr lang="en-US" sz="1600" dirty="0"/>
              <a:t> </a:t>
            </a:r>
            <a:r>
              <a:rPr lang="en-US" sz="2200" dirty="0"/>
              <a:t>higher dispersion</a:t>
            </a:r>
            <a:endParaRPr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4C0DA-66AB-4A8A-A3CA-F1BD2773B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015" y="3462130"/>
            <a:ext cx="3214793" cy="28859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AF62-E782-43AC-BF7B-FE9EAC547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59905"/>
            <a:ext cx="7772400" cy="1131954"/>
          </a:xfrm>
        </p:spPr>
        <p:txBody>
          <a:bodyPr/>
          <a:lstStyle/>
          <a:p>
            <a:r>
              <a:rPr lang="en-CA" b="1" dirty="0">
                <a:solidFill>
                  <a:prstClr val="black"/>
                </a:solidFill>
              </a:rPr>
              <a:t>Evaluation – Model Performance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33A046-424A-452F-BA4B-64139497F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704" y="1691859"/>
            <a:ext cx="8057322" cy="4535557"/>
          </a:xfrm>
        </p:spPr>
        <p:txBody>
          <a:bodyPr/>
          <a:lstStyle/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600" dirty="0">
                <a:solidFill>
                  <a:prstClr val="black"/>
                </a:solidFill>
              </a:rPr>
              <a:t>Compared models using 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  <a:defRPr sz="2000"/>
            </a:pPr>
            <a:r>
              <a:rPr lang="en-US" sz="2200" b="1" dirty="0">
                <a:solidFill>
                  <a:prstClr val="black"/>
                </a:solidFill>
              </a:rPr>
              <a:t>R²</a:t>
            </a:r>
            <a:r>
              <a:rPr lang="en-US" sz="2200" dirty="0">
                <a:solidFill>
                  <a:prstClr val="black"/>
                </a:solidFill>
              </a:rPr>
              <a:t> (explained variance) and </a:t>
            </a:r>
            <a:r>
              <a:rPr lang="en-US" sz="2200" b="1" dirty="0">
                <a:solidFill>
                  <a:prstClr val="black"/>
                </a:solidFill>
              </a:rPr>
              <a:t>RMSE </a:t>
            </a:r>
            <a:r>
              <a:rPr lang="en-US" sz="2200" dirty="0">
                <a:solidFill>
                  <a:prstClr val="black"/>
                </a:solidFill>
              </a:rPr>
              <a:t>(prediction error)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  <a:defRPr sz="2000"/>
            </a:pPr>
            <a:r>
              <a:rPr lang="en-US" sz="2200" dirty="0">
                <a:solidFill>
                  <a:prstClr val="black"/>
                </a:solidFill>
              </a:rPr>
              <a:t>5-fold-cross-validation to assess generalization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600" b="1" dirty="0">
                <a:solidFill>
                  <a:prstClr val="black"/>
                </a:solidFill>
              </a:rPr>
              <a:t>Results</a:t>
            </a:r>
            <a:r>
              <a:rPr lang="en-US" sz="2600" dirty="0">
                <a:solidFill>
                  <a:prstClr val="black"/>
                </a:solidFill>
              </a:rPr>
              <a:t>: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  <a:defRPr sz="2000"/>
            </a:pPr>
            <a:r>
              <a:rPr lang="en-US" sz="2200" dirty="0">
                <a:solidFill>
                  <a:prstClr val="black"/>
                </a:solidFill>
              </a:rPr>
              <a:t>TEER is the strongest predictor of wages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  <a:defRPr sz="2000"/>
            </a:pPr>
            <a:r>
              <a:rPr lang="en-US" sz="2200" dirty="0">
                <a:solidFill>
                  <a:prstClr val="black"/>
                </a:solidFill>
              </a:rPr>
              <a:t>Adding BOC and Province </a:t>
            </a:r>
          </a:p>
          <a:p>
            <a:pPr lvl="1" algn="l">
              <a:defRPr sz="2000"/>
            </a:pPr>
            <a:r>
              <a:rPr lang="en-US" sz="2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2200" dirty="0">
                <a:solidFill>
                  <a:prstClr val="black"/>
                </a:solidFill>
              </a:rPr>
              <a:t>gives only minor gains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  <a:defRPr sz="2000"/>
            </a:pPr>
            <a:r>
              <a:rPr lang="en-US" sz="2200" dirty="0">
                <a:solidFill>
                  <a:prstClr val="black"/>
                </a:solidFill>
              </a:rPr>
              <a:t>Embeddings caused  clear </a:t>
            </a:r>
          </a:p>
          <a:p>
            <a:pPr lvl="1" algn="l">
              <a:defRPr sz="2000"/>
            </a:pPr>
            <a:r>
              <a:rPr lang="en-US" sz="2200" dirty="0">
                <a:solidFill>
                  <a:prstClr val="black"/>
                </a:solidFill>
              </a:rPr>
              <a:t>     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  <a:r>
              <a:rPr lang="en-US" sz="2200" dirty="0">
                <a:solidFill>
                  <a:prstClr val="black"/>
                </a:solidFill>
              </a:rPr>
              <a:t>overfitting (negative R²)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3D673-81D8-4E17-8684-03B2A2F1E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04" y="3813313"/>
            <a:ext cx="4088296" cy="224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8991"/>
            <a:ext cx="8229600" cy="1143000"/>
          </a:xfrm>
        </p:spPr>
        <p:txBody>
          <a:bodyPr/>
          <a:lstStyle/>
          <a:p>
            <a:r>
              <a:rPr b="1" dirty="0"/>
              <a:t>Challenges &amp;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0530"/>
            <a:ext cx="8229600" cy="4525963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sz="2600" b="1" dirty="0"/>
              <a:t>NOC 2016 → NOC 2021 mapping:</a:t>
            </a:r>
            <a:r>
              <a:rPr sz="2600" dirty="0"/>
              <a:t> </a:t>
            </a:r>
            <a:endParaRPr lang="en-US" sz="2600" dirty="0"/>
          </a:p>
          <a:p>
            <a:pPr marL="0" indent="0">
              <a:buNone/>
              <a:defRPr sz="2000"/>
            </a:pPr>
            <a:r>
              <a:rPr lang="en-CA" sz="2600" dirty="0"/>
              <a:t>   </a:t>
            </a:r>
            <a:r>
              <a:rPr lang="en-CA" sz="2200" dirty="0"/>
              <a:t>  </a:t>
            </a:r>
            <a:r>
              <a:rPr lang="en-CA" sz="2600" dirty="0"/>
              <a:t>Resolved</a:t>
            </a:r>
            <a:r>
              <a:rPr sz="2600" dirty="0"/>
              <a:t> with concordance tables </a:t>
            </a:r>
            <a:r>
              <a:rPr lang="en-US" sz="2600" dirty="0"/>
              <a:t>+</a:t>
            </a:r>
            <a:r>
              <a:rPr sz="2600" dirty="0"/>
              <a:t> LLM</a:t>
            </a:r>
            <a:r>
              <a:rPr lang="en-US" sz="2600" dirty="0"/>
              <a:t> assisted   </a:t>
            </a:r>
          </a:p>
          <a:p>
            <a:pPr marL="0" indent="0">
              <a:spcBef>
                <a:spcPts val="200"/>
              </a:spcBef>
              <a:buNone/>
              <a:defRPr sz="2000"/>
            </a:pPr>
            <a:r>
              <a:rPr lang="en-US" sz="2600" dirty="0"/>
              <a:t>   </a:t>
            </a:r>
            <a:r>
              <a:rPr lang="en-US" sz="2200" dirty="0"/>
              <a:t>  </a:t>
            </a:r>
            <a:r>
              <a:rPr lang="en-US" sz="2600" dirty="0"/>
              <a:t>refinement</a:t>
            </a:r>
            <a:endParaRPr sz="2600" dirty="0"/>
          </a:p>
          <a:p>
            <a:pPr>
              <a:defRPr sz="2000"/>
            </a:pPr>
            <a:r>
              <a:rPr lang="en-CA" sz="2600" b="1" dirty="0"/>
              <a:t>Missing Values:</a:t>
            </a:r>
            <a:r>
              <a:rPr sz="2600" dirty="0"/>
              <a:t> </a:t>
            </a:r>
            <a:endParaRPr lang="en-US" sz="2600" dirty="0"/>
          </a:p>
          <a:p>
            <a:pPr marL="0" indent="0">
              <a:buNone/>
              <a:defRPr sz="2000"/>
            </a:pPr>
            <a:r>
              <a:rPr lang="en-CA" sz="2600" dirty="0"/>
              <a:t>   </a:t>
            </a:r>
            <a:r>
              <a:rPr lang="en-CA" sz="2200" dirty="0"/>
              <a:t>  </a:t>
            </a:r>
            <a:r>
              <a:rPr lang="en-US" sz="2600" dirty="0"/>
              <a:t>Imputed</a:t>
            </a:r>
            <a:r>
              <a:rPr sz="2600" dirty="0"/>
              <a:t> using national medians or removed</a:t>
            </a:r>
          </a:p>
          <a:p>
            <a:pPr>
              <a:defRPr sz="2000"/>
            </a:pPr>
            <a:r>
              <a:rPr lang="en-US" sz="2600" b="1" dirty="0"/>
              <a:t>D</a:t>
            </a:r>
            <a:r>
              <a:rPr sz="2600" b="1" dirty="0"/>
              <a:t>ata integrity</a:t>
            </a:r>
            <a:r>
              <a:rPr lang="en-US" sz="2600" b="1" dirty="0"/>
              <a:t>:</a:t>
            </a:r>
            <a:r>
              <a:rPr sz="2600" dirty="0"/>
              <a:t> </a:t>
            </a:r>
            <a:endParaRPr lang="en-US" sz="2600" dirty="0"/>
          </a:p>
          <a:p>
            <a:pPr marL="0" indent="0">
              <a:buNone/>
              <a:defRPr sz="2000"/>
            </a:pPr>
            <a:r>
              <a:rPr lang="en-CA" sz="2600" dirty="0"/>
              <a:t>   </a:t>
            </a:r>
            <a:r>
              <a:rPr lang="en-CA" sz="2200" dirty="0"/>
              <a:t>  </a:t>
            </a:r>
            <a:r>
              <a:rPr lang="en-CA" sz="2600" dirty="0"/>
              <a:t>Maintained </a:t>
            </a:r>
            <a:r>
              <a:rPr sz="2600" dirty="0"/>
              <a:t>across merged datasets</a:t>
            </a:r>
          </a:p>
          <a:p>
            <a:pPr>
              <a:defRPr sz="2000"/>
            </a:pPr>
            <a:r>
              <a:rPr lang="en-US" sz="2600" b="1" dirty="0"/>
              <a:t>P</a:t>
            </a:r>
            <a:r>
              <a:rPr sz="2600" b="1" dirty="0"/>
              <a:t>ipeline </a:t>
            </a:r>
            <a:r>
              <a:rPr lang="en-US" sz="2600" b="1" dirty="0"/>
              <a:t>design:</a:t>
            </a:r>
          </a:p>
          <a:p>
            <a:pPr marL="0" indent="0">
              <a:buNone/>
              <a:defRPr sz="2000"/>
            </a:pPr>
            <a:r>
              <a:rPr lang="en-US" sz="2600" dirty="0"/>
              <a:t>   </a:t>
            </a:r>
            <a:r>
              <a:rPr lang="en-US" sz="2200" dirty="0"/>
              <a:t>  </a:t>
            </a:r>
            <a:r>
              <a:rPr lang="en-US" sz="2600" dirty="0"/>
              <a:t>Modular pipeline </a:t>
            </a:r>
            <a:r>
              <a:rPr sz="2600" dirty="0"/>
              <a:t>built for efficient EDA and mode</a:t>
            </a:r>
            <a:r>
              <a:rPr lang="en-US" sz="2600" dirty="0"/>
              <a:t>l</a:t>
            </a:r>
            <a:r>
              <a:rPr sz="2600" dirty="0"/>
              <a:t>ling</a:t>
            </a:r>
          </a:p>
        </p:txBody>
      </p:sp>
      <p:pic>
        <p:nvPicPr>
          <p:cNvPr id="6" name="Graphic 5" descr="Lightbulb">
            <a:extLst>
              <a:ext uri="{FF2B5EF4-FFF2-40B4-BE49-F238E27FC236}">
                <a16:creationId xmlns:a16="http://schemas.microsoft.com/office/drawing/2014/main" id="{2DB03887-FA10-4DBD-A2DC-2A9F3AF97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1097" y="1712844"/>
            <a:ext cx="1570382" cy="1570382"/>
          </a:xfrm>
          <a:prstGeom prst="rect">
            <a:avLst/>
          </a:prstGeom>
        </p:spPr>
      </p:pic>
      <p:pic>
        <p:nvPicPr>
          <p:cNvPr id="8" name="Graphic 7" descr="Questions RTL">
            <a:extLst>
              <a:ext uri="{FF2B5EF4-FFF2-40B4-BE49-F238E27FC236}">
                <a16:creationId xmlns:a16="http://schemas.microsoft.com/office/drawing/2014/main" id="{B3633C2C-11B2-4C57-B9E3-E5CDCA99C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103" y="702364"/>
            <a:ext cx="1133061" cy="113306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3879"/>
            <a:ext cx="8229600" cy="1143000"/>
          </a:xfrm>
        </p:spPr>
        <p:txBody>
          <a:bodyPr/>
          <a:lstStyle/>
          <a:p>
            <a:r>
              <a:rPr lang="en-US" b="1" dirty="0"/>
              <a:t>Potential </a:t>
            </a:r>
            <a:r>
              <a:rPr b="1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6879"/>
            <a:ext cx="8148435" cy="4525963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dirty="0"/>
              <a:t>Expand </a:t>
            </a:r>
            <a:r>
              <a:rPr lang="en-US" sz="2600" b="1" dirty="0"/>
              <a:t>longitudinal modelling</a:t>
            </a:r>
            <a:r>
              <a:rPr lang="en-US" sz="2600" dirty="0"/>
              <a:t> to future datasets (2026, 2028)</a:t>
            </a:r>
            <a:endParaRPr sz="2600" dirty="0"/>
          </a:p>
          <a:p>
            <a:pPr>
              <a:defRPr sz="2000"/>
            </a:pPr>
            <a:r>
              <a:rPr lang="en-US" sz="2600" dirty="0"/>
              <a:t>Communicate findings to Statistics Canada and stakeholders</a:t>
            </a:r>
            <a:endParaRPr sz="2600" dirty="0"/>
          </a:p>
          <a:p>
            <a:pPr>
              <a:defRPr sz="2000"/>
            </a:pPr>
            <a:r>
              <a:rPr lang="en-US" sz="2600" dirty="0"/>
              <a:t>Explore advanced modelling (e.g., neural networks with TensorFlow, PyTorch)</a:t>
            </a:r>
          </a:p>
          <a:p>
            <a:pPr>
              <a:defRPr sz="2000"/>
            </a:pPr>
            <a:r>
              <a:rPr lang="en-US" sz="2600" dirty="0"/>
              <a:t>Monitor for structural shifts in labor markets over time</a:t>
            </a:r>
            <a:endParaRPr sz="2600" dirty="0"/>
          </a:p>
        </p:txBody>
      </p:sp>
      <p:pic>
        <p:nvPicPr>
          <p:cNvPr id="5" name="Graphic 4" descr="Upward trend">
            <a:extLst>
              <a:ext uri="{FF2B5EF4-FFF2-40B4-BE49-F238E27FC236}">
                <a16:creationId xmlns:a16="http://schemas.microsoft.com/office/drawing/2014/main" id="{D4F1FD7E-9DE8-472A-9E23-602C605C7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65" y="4956313"/>
            <a:ext cx="1745802" cy="1745802"/>
          </a:xfrm>
          <a:prstGeom prst="rect">
            <a:avLst/>
          </a:prstGeom>
        </p:spPr>
      </p:pic>
      <p:pic>
        <p:nvPicPr>
          <p:cNvPr id="7" name="Graphic 6" descr="Downward trend RTL">
            <a:extLst>
              <a:ext uri="{FF2B5EF4-FFF2-40B4-BE49-F238E27FC236}">
                <a16:creationId xmlns:a16="http://schemas.microsoft.com/office/drawing/2014/main" id="{229D71A5-46CF-4C1A-8E30-78C9F6607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8662" y="4532246"/>
            <a:ext cx="1981198" cy="1981198"/>
          </a:xfrm>
          <a:prstGeom prst="rect">
            <a:avLst/>
          </a:prstGeom>
        </p:spPr>
      </p:pic>
      <p:pic>
        <p:nvPicPr>
          <p:cNvPr id="9" name="Graphic 8" descr="Research">
            <a:extLst>
              <a:ext uri="{FF2B5EF4-FFF2-40B4-BE49-F238E27FC236}">
                <a16:creationId xmlns:a16="http://schemas.microsoft.com/office/drawing/2014/main" id="{236148FF-BB79-4AB1-B2A5-86207BAB3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4897" y="4838615"/>
            <a:ext cx="1981198" cy="19811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0B8B-1441-4CEF-B27B-2B07ACD29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53787"/>
            <a:ext cx="7772400" cy="1156114"/>
          </a:xfrm>
        </p:spPr>
        <p:txBody>
          <a:bodyPr/>
          <a:lstStyle/>
          <a:p>
            <a:r>
              <a:rPr lang="en-CA" b="1" dirty="0"/>
              <a:t>Biases and Limitations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A31270-A012-4C16-8B5A-AF1CF5BC1A40}"/>
              </a:ext>
            </a:extLst>
          </p:cNvPr>
          <p:cNvSpPr txBox="1">
            <a:spLocks/>
          </p:cNvSpPr>
          <p:nvPr/>
        </p:nvSpPr>
        <p:spPr>
          <a:xfrm>
            <a:off x="457200" y="2120347"/>
            <a:ext cx="8148435" cy="414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Data Structure Bias:</a:t>
            </a:r>
            <a:r>
              <a:rPr lang="en-US" sz="2600" dirty="0">
                <a:solidFill>
                  <a:schemeClr val="tx1"/>
                </a:solidFill>
              </a:rPr>
              <a:t> Dataset differences across years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Mapping Uncertainty:</a:t>
            </a:r>
            <a:r>
              <a:rPr lang="en-US" sz="2600" dirty="0">
                <a:solidFill>
                  <a:schemeClr val="tx1"/>
                </a:solidFill>
              </a:rPr>
              <a:t> Potential manual errors during NOC transitions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Selection Bias:</a:t>
            </a:r>
            <a:r>
              <a:rPr lang="en-US" sz="2600" dirty="0">
                <a:solidFill>
                  <a:schemeClr val="tx1"/>
                </a:solidFill>
              </a:rPr>
              <a:t> Excluded low-data territories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Overfitting Risk:</a:t>
            </a:r>
            <a:r>
              <a:rPr lang="en-US" sz="2600" dirty="0">
                <a:solidFill>
                  <a:schemeClr val="tx1"/>
                </a:solidFill>
              </a:rPr>
              <a:t> Complex models showed optimism bias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External Factors:</a:t>
            </a:r>
            <a:r>
              <a:rPr lang="en-US" sz="2600" dirty="0">
                <a:solidFill>
                  <a:schemeClr val="tx1"/>
                </a:solidFill>
              </a:rPr>
              <a:t> Future wage shifts (e.g., policy, technology) may break historical trends</a:t>
            </a:r>
          </a:p>
        </p:txBody>
      </p:sp>
    </p:spTree>
    <p:extLst>
      <p:ext uri="{BB962C8B-B14F-4D97-AF65-F5344CB8AC3E}">
        <p14:creationId xmlns:p14="http://schemas.microsoft.com/office/powerpoint/2010/main" val="327525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6713"/>
            <a:ext cx="8229600" cy="1143000"/>
          </a:xfrm>
        </p:spPr>
        <p:txBody>
          <a:bodyPr/>
          <a:lstStyle/>
          <a:p>
            <a:r>
              <a:rPr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9713"/>
            <a:ext cx="8229600" cy="4525963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b="1" dirty="0"/>
              <a:t>TEER level </a:t>
            </a:r>
            <a:r>
              <a:rPr lang="en-US" sz="2600" dirty="0"/>
              <a:t>remains the strongest predictor of wages</a:t>
            </a:r>
          </a:p>
          <a:p>
            <a:pPr>
              <a:defRPr sz="2000"/>
            </a:pPr>
            <a:r>
              <a:rPr lang="en-US" sz="2600" dirty="0"/>
              <a:t>Wage </a:t>
            </a:r>
            <a:r>
              <a:rPr lang="en-US" sz="2600"/>
              <a:t>structures were </a:t>
            </a:r>
            <a:r>
              <a:rPr lang="en-US" sz="2600" b="1" dirty="0"/>
              <a:t>stable and predictable </a:t>
            </a:r>
            <a:r>
              <a:rPr lang="en-US" sz="2600" dirty="0"/>
              <a:t>from 2016–2024</a:t>
            </a:r>
            <a:endParaRPr sz="2600" dirty="0"/>
          </a:p>
          <a:p>
            <a:pPr>
              <a:defRPr sz="2000"/>
            </a:pPr>
            <a:r>
              <a:rPr lang="en-US" sz="2600" b="1" dirty="0"/>
              <a:t>Provincial and regional </a:t>
            </a:r>
            <a:r>
              <a:rPr lang="en-US" sz="2600" dirty="0"/>
              <a:t>effects are minor compared to training and education</a:t>
            </a:r>
            <a:endParaRPr sz="2600" dirty="0"/>
          </a:p>
          <a:p>
            <a:pPr>
              <a:defRPr sz="2000"/>
            </a:pPr>
            <a:r>
              <a:rPr lang="en-US" sz="2600" b="1" dirty="0"/>
              <a:t>GitHub Repository:</a:t>
            </a:r>
            <a:r>
              <a:rPr lang="en-US" sz="2600" dirty="0"/>
              <a:t> </a:t>
            </a:r>
            <a:r>
              <a:rPr lang="en-US" sz="2600" dirty="0">
                <a:hlinkClick r:id="rId2"/>
              </a:rPr>
              <a:t>https://github.com/nickshlepov/WageCAN_Project</a:t>
            </a:r>
            <a:endParaRPr lang="en-US" sz="2600" dirty="0"/>
          </a:p>
          <a:p>
            <a:pPr marL="0" indent="0">
              <a:buNone/>
              <a:defRPr sz="2000"/>
            </a:pPr>
            <a:endParaRPr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9BEE9-0EC3-4032-AB0C-18ABDD84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647" y="4905720"/>
            <a:ext cx="3660913" cy="13728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AFD0-190B-4722-9956-59CACD159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5557"/>
            <a:ext cx="8229600" cy="1143000"/>
          </a:xfrm>
        </p:spPr>
        <p:txBody>
          <a:bodyPr/>
          <a:lstStyle/>
          <a:p>
            <a:r>
              <a:rPr lang="en-CA" b="1" dirty="0"/>
              <a:t>Problem Context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94FE5-3C10-4AF7-B909-8EA50A324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28316"/>
            <a:ext cx="8229600" cy="4397847"/>
          </a:xfrm>
        </p:spPr>
        <p:txBody>
          <a:bodyPr/>
          <a:lstStyle/>
          <a:p>
            <a:pPr>
              <a:defRPr sz="2000"/>
            </a:pPr>
            <a:r>
              <a:rPr lang="en-US" sz="2600" dirty="0"/>
              <a:t>Wages are a key indicator of economic health, labor stability, and inequality</a:t>
            </a:r>
          </a:p>
          <a:p>
            <a:pPr>
              <a:defRPr sz="2000"/>
            </a:pPr>
            <a:r>
              <a:rPr lang="en-US" sz="2600" dirty="0"/>
              <a:t>COVID-19, inflation, and technological changes have reshaped labor markets</a:t>
            </a:r>
          </a:p>
          <a:p>
            <a:pPr>
              <a:defRPr sz="2000"/>
            </a:pPr>
            <a:r>
              <a:rPr lang="en-US" sz="2600" dirty="0"/>
              <a:t>Lack of structured, longitudinal, predictive wage studies in Canada</a:t>
            </a:r>
          </a:p>
          <a:p>
            <a:pPr>
              <a:defRPr sz="2000"/>
            </a:pPr>
            <a:r>
              <a:rPr lang="en-US" sz="2600" dirty="0"/>
              <a:t>Critical for policymakers, businesses, educators, and job seekers</a:t>
            </a:r>
            <a:endParaRPr lang="en-CA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2EC8BE-0927-4B80-8B00-BB58518F0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78" y="4921681"/>
            <a:ext cx="7223774" cy="173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1506"/>
            <a:ext cx="8229600" cy="1143000"/>
          </a:xfrm>
        </p:spPr>
        <p:txBody>
          <a:bodyPr/>
          <a:lstStyle/>
          <a:p>
            <a:r>
              <a:rPr b="1" dirty="0"/>
              <a:t>Project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19739"/>
            <a:ext cx="8229600" cy="3985010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dirty="0"/>
              <a:t>Analyzed</a:t>
            </a:r>
            <a:r>
              <a:rPr sz="2600" dirty="0"/>
              <a:t> wage</a:t>
            </a:r>
            <a:r>
              <a:rPr lang="en-US" sz="2600" dirty="0"/>
              <a:t>s</a:t>
            </a:r>
            <a:r>
              <a:rPr sz="2600" b="1" dirty="0"/>
              <a:t> </a:t>
            </a:r>
            <a:r>
              <a:rPr sz="2600" dirty="0"/>
              <a:t>in Canada (2016–2024)</a:t>
            </a:r>
          </a:p>
          <a:p>
            <a:pPr>
              <a:defRPr sz="2000"/>
            </a:pPr>
            <a:r>
              <a:rPr lang="en-US" sz="2600" dirty="0"/>
              <a:t>Examined national, provincial, and regional disparities</a:t>
            </a:r>
          </a:p>
          <a:p>
            <a:pPr>
              <a:defRPr sz="2000"/>
            </a:pPr>
            <a:r>
              <a:rPr lang="en-CA" sz="2600" dirty="0"/>
              <a:t>Identified </a:t>
            </a:r>
            <a:r>
              <a:rPr lang="en-CA" sz="2600" b="1" dirty="0"/>
              <a:t>main wage drivers</a:t>
            </a:r>
            <a:endParaRPr sz="2600" b="1" dirty="0"/>
          </a:p>
          <a:p>
            <a:pPr>
              <a:defRPr sz="2000"/>
            </a:pPr>
            <a:r>
              <a:rPr lang="en-US" sz="2600" dirty="0"/>
              <a:t>Combined </a:t>
            </a:r>
            <a:r>
              <a:rPr sz="2600" b="1" dirty="0"/>
              <a:t>descriptive</a:t>
            </a:r>
            <a:r>
              <a:rPr sz="2600" dirty="0"/>
              <a:t>, </a:t>
            </a:r>
            <a:r>
              <a:rPr sz="2600" b="1" dirty="0"/>
              <a:t>unsupervised</a:t>
            </a:r>
            <a:r>
              <a:rPr sz="2600" dirty="0"/>
              <a:t>, and </a:t>
            </a:r>
            <a:r>
              <a:rPr sz="2600" b="1" dirty="0"/>
              <a:t>supervised</a:t>
            </a:r>
            <a:r>
              <a:rPr sz="2600" dirty="0"/>
              <a:t> methods</a:t>
            </a:r>
            <a:endParaRPr lang="en-US" sz="2600" dirty="0"/>
          </a:p>
          <a:p>
            <a:pPr>
              <a:defRPr sz="2000"/>
            </a:pPr>
            <a:r>
              <a:rPr lang="en-US" sz="2600" dirty="0"/>
              <a:t>Tested the stability of wage structures from 2016 to 2024</a:t>
            </a:r>
            <a:endParaRPr sz="2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5F24-3FCA-41B4-9726-C0BEE97CF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32" y="670623"/>
            <a:ext cx="7772400" cy="1470025"/>
          </a:xfrm>
        </p:spPr>
        <p:txBody>
          <a:bodyPr/>
          <a:lstStyle/>
          <a:p>
            <a:r>
              <a:rPr lang="en-US" b="1" dirty="0"/>
              <a:t>Key Findings</a:t>
            </a:r>
            <a:endParaRPr lang="en-CA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ABBC9B-BB02-4536-9C97-FD15CED2AC27}"/>
              </a:ext>
            </a:extLst>
          </p:cNvPr>
          <p:cNvSpPr txBox="1">
            <a:spLocks/>
          </p:cNvSpPr>
          <p:nvPr/>
        </p:nvSpPr>
        <p:spPr>
          <a:xfrm>
            <a:off x="457200" y="2219739"/>
            <a:ext cx="8229600" cy="3985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TEER level </a:t>
            </a:r>
            <a:r>
              <a:rPr lang="en-US" sz="2600" dirty="0">
                <a:solidFill>
                  <a:schemeClr val="tx1"/>
                </a:solidFill>
              </a:rPr>
              <a:t>(Training, Education, Experience, Responsibilities) is the strongest predictor of wages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Occupational category (BOC)</a:t>
            </a:r>
            <a:r>
              <a:rPr lang="en-US" sz="2600" dirty="0">
                <a:solidFill>
                  <a:schemeClr val="tx1"/>
                </a:solidFill>
              </a:rPr>
              <a:t> has secondary influence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500" b="1" dirty="0">
                <a:solidFill>
                  <a:schemeClr val="tx1"/>
                </a:solidFill>
              </a:rPr>
              <a:t>Provincial effects</a:t>
            </a:r>
            <a:r>
              <a:rPr lang="en-US" sz="2500" dirty="0">
                <a:solidFill>
                  <a:schemeClr val="tx1"/>
                </a:solidFill>
              </a:rPr>
              <a:t> are modest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Regional outliers</a:t>
            </a:r>
            <a:r>
              <a:rPr lang="en-US" sz="2600" dirty="0">
                <a:solidFill>
                  <a:schemeClr val="tx1"/>
                </a:solidFill>
              </a:rPr>
              <a:t> exist but </a:t>
            </a:r>
          </a:p>
          <a:p>
            <a:pPr algn="l">
              <a:defRPr sz="2000"/>
            </a:pPr>
            <a:r>
              <a:rPr lang="en-US" sz="2600" dirty="0">
                <a:solidFill>
                  <a:schemeClr val="tx1"/>
                </a:solidFill>
              </a:rPr>
              <a:t>	are not dominant drivers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Wage structures remained</a:t>
            </a:r>
          </a:p>
          <a:p>
            <a:pPr algn="l">
              <a:defRPr sz="2000"/>
            </a:pPr>
            <a:r>
              <a:rPr lang="en-US" sz="2600" b="1" dirty="0">
                <a:solidFill>
                  <a:schemeClr val="tx1"/>
                </a:solidFill>
              </a:rPr>
              <a:t>	stable</a:t>
            </a:r>
            <a:r>
              <a:rPr lang="en-US" sz="2600" dirty="0">
                <a:solidFill>
                  <a:schemeClr val="tx1"/>
                </a:solidFill>
              </a:rPr>
              <a:t> from 2016 to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23CA72-504E-48F9-B2D0-7CD3552D6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402" y="3597310"/>
            <a:ext cx="3612383" cy="226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1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C2CE-19CE-4A25-AFFE-4E56E8BB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Inside NOC 2021</a:t>
            </a:r>
            <a:endParaRPr lang="en-CA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A8CBE-F87A-4A82-9869-394365AE8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314548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41637"/>
            <a:ext cx="8229600" cy="1143000"/>
          </a:xfrm>
        </p:spPr>
        <p:txBody>
          <a:bodyPr/>
          <a:lstStyle/>
          <a:p>
            <a:r>
              <a:rPr b="1" dirty="0"/>
              <a:t>Methodology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3905"/>
            <a:ext cx="8229600" cy="3727939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2600" dirty="0"/>
              <a:t>Collected and unified Canadian wage datasets (2016, 2020, 2024)</a:t>
            </a:r>
            <a:endParaRPr sz="2600" dirty="0"/>
          </a:p>
          <a:p>
            <a:pPr>
              <a:defRPr sz="2000"/>
            </a:pPr>
            <a:r>
              <a:rPr sz="2600" dirty="0"/>
              <a:t>Mapped NOC 2016 </a:t>
            </a:r>
            <a:r>
              <a:rPr lang="en-US" sz="2600" dirty="0"/>
              <a:t>codes </a:t>
            </a:r>
            <a:r>
              <a:rPr sz="2600" dirty="0"/>
              <a:t>to NOC 2021 </a:t>
            </a:r>
            <a:r>
              <a:rPr lang="en-US" sz="2600" dirty="0"/>
              <a:t>codes</a:t>
            </a:r>
            <a:endParaRPr sz="2600" dirty="0"/>
          </a:p>
          <a:p>
            <a:pPr>
              <a:defRPr sz="2000"/>
            </a:pPr>
            <a:r>
              <a:rPr lang="en-US" sz="2600" dirty="0"/>
              <a:t>Engineered</a:t>
            </a:r>
            <a:r>
              <a:rPr sz="2600" dirty="0"/>
              <a:t> features: TEER, Broad Category, Major Group</a:t>
            </a:r>
          </a:p>
          <a:p>
            <a:pPr>
              <a:defRPr sz="2000"/>
            </a:pPr>
            <a:r>
              <a:rPr lang="en-US" sz="2600" dirty="0"/>
              <a:t>Conducted Descriptive Analysis, Clustering and Predictive Modeling</a:t>
            </a:r>
          </a:p>
          <a:p>
            <a:pPr>
              <a:defRPr sz="2000"/>
            </a:pPr>
            <a:r>
              <a:rPr lang="en-US" sz="2600" dirty="0"/>
              <a:t>Evaluated correlation, clustering coherence, and model accuracy</a:t>
            </a:r>
            <a:endParaRPr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4D13C-0EAD-47A4-856F-F8AA26F98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65" y="568146"/>
            <a:ext cx="3680968" cy="700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24712-FDA9-499D-BD5D-D8B35273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141" y="595469"/>
            <a:ext cx="2061224" cy="6461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CB47-F703-46A3-92A7-8B635730D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10641"/>
            <a:ext cx="7772400" cy="1470025"/>
          </a:xfrm>
        </p:spPr>
        <p:txBody>
          <a:bodyPr/>
          <a:lstStyle/>
          <a:p>
            <a:r>
              <a:rPr lang="en-CA" b="1" dirty="0"/>
              <a:t>Data Source and 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0F6245-C615-45A6-ACFD-CE210C504E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" y="2361363"/>
            <a:ext cx="7772401" cy="3785996"/>
          </a:xfrm>
        </p:spPr>
        <p:txBody>
          <a:bodyPr>
            <a:normAutofit fontScale="92500"/>
          </a:bodyPr>
          <a:lstStyle/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b="1" dirty="0">
                <a:solidFill>
                  <a:prstClr val="black"/>
                </a:solidFill>
              </a:rPr>
              <a:t>Source -</a:t>
            </a:r>
            <a:r>
              <a:rPr lang="en-US" sz="2800" dirty="0">
                <a:solidFill>
                  <a:prstClr val="black"/>
                </a:solidFill>
              </a:rPr>
              <a:t> Government of Canada wage reports (open.canada.ca)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dirty="0">
                <a:solidFill>
                  <a:prstClr val="black"/>
                </a:solidFill>
              </a:rPr>
              <a:t>Standardized </a:t>
            </a:r>
            <a:r>
              <a:rPr lang="en-US" sz="2800" b="1" dirty="0">
                <a:solidFill>
                  <a:prstClr val="black"/>
                </a:solidFill>
              </a:rPr>
              <a:t>column</a:t>
            </a:r>
            <a:r>
              <a:rPr lang="en-US" sz="2800" dirty="0">
                <a:solidFill>
                  <a:prstClr val="black"/>
                </a:solidFill>
              </a:rPr>
              <a:t> names and </a:t>
            </a:r>
            <a:r>
              <a:rPr lang="en-US" sz="2800" b="1" dirty="0">
                <a:solidFill>
                  <a:prstClr val="black"/>
                </a:solidFill>
              </a:rPr>
              <a:t>formats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b="1" dirty="0">
                <a:solidFill>
                  <a:prstClr val="black"/>
                </a:solidFill>
              </a:rPr>
              <a:t>Mapped </a:t>
            </a:r>
            <a:r>
              <a:rPr lang="en-US" sz="2800" dirty="0">
                <a:solidFill>
                  <a:prstClr val="black"/>
                </a:solidFill>
              </a:rPr>
              <a:t>occupations from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>
                <a:solidFill>
                  <a:srgbClr val="00B050"/>
                </a:solidFill>
              </a:rPr>
              <a:t>NOC 2016</a:t>
            </a:r>
            <a:r>
              <a:rPr lang="en-US" sz="2800" b="1" dirty="0">
                <a:solidFill>
                  <a:prstClr val="black"/>
                </a:solidFill>
              </a:rPr>
              <a:t> to </a:t>
            </a:r>
            <a:r>
              <a:rPr lang="en-US" sz="2800" b="1" dirty="0">
                <a:solidFill>
                  <a:srgbClr val="00B050"/>
                </a:solidFill>
              </a:rPr>
              <a:t>NOC 2021 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dirty="0">
                <a:solidFill>
                  <a:prstClr val="black"/>
                </a:solidFill>
              </a:rPr>
              <a:t>Cleaned </a:t>
            </a:r>
            <a:r>
              <a:rPr lang="en-US" sz="2800" b="1" dirty="0">
                <a:solidFill>
                  <a:prstClr val="black"/>
                </a:solidFill>
              </a:rPr>
              <a:t>occupation </a:t>
            </a:r>
            <a:r>
              <a:rPr lang="en-US" sz="2800" dirty="0">
                <a:solidFill>
                  <a:prstClr val="black"/>
                </a:solidFill>
              </a:rPr>
              <a:t>titles and </a:t>
            </a:r>
            <a:r>
              <a:rPr lang="en-US" sz="2800" b="1" dirty="0">
                <a:solidFill>
                  <a:prstClr val="black"/>
                </a:solidFill>
              </a:rPr>
              <a:t>province</a:t>
            </a:r>
            <a:r>
              <a:rPr lang="en-US" sz="2800" dirty="0">
                <a:solidFill>
                  <a:prstClr val="black"/>
                </a:solidFill>
              </a:rPr>
              <a:t> names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b="1" dirty="0">
                <a:solidFill>
                  <a:prstClr val="black"/>
                </a:solidFill>
              </a:rPr>
              <a:t>Filtered</a:t>
            </a:r>
            <a:r>
              <a:rPr lang="en-US" sz="2800" dirty="0">
                <a:solidFill>
                  <a:prstClr val="black"/>
                </a:solidFill>
              </a:rPr>
              <a:t> outdated entries and </a:t>
            </a:r>
            <a:r>
              <a:rPr lang="en-US" sz="2800" b="1" dirty="0">
                <a:solidFill>
                  <a:prstClr val="black"/>
                </a:solidFill>
              </a:rPr>
              <a:t>handled</a:t>
            </a:r>
            <a:r>
              <a:rPr lang="en-US" sz="2800" dirty="0">
                <a:solidFill>
                  <a:prstClr val="black"/>
                </a:solidFill>
              </a:rPr>
              <a:t> missing data</a:t>
            </a:r>
          </a:p>
          <a:p>
            <a:pPr marL="342900" lvl="0" indent="-342900" algn="l">
              <a:buFont typeface="Arial"/>
              <a:buChar char="•"/>
              <a:defRPr sz="2000"/>
            </a:pPr>
            <a:r>
              <a:rPr lang="en-US" sz="2800" dirty="0">
                <a:solidFill>
                  <a:prstClr val="black"/>
                </a:solidFill>
              </a:rPr>
              <a:t>Created unified dataset (</a:t>
            </a:r>
            <a:r>
              <a:rPr lang="en-US" sz="2800" dirty="0">
                <a:solidFill>
                  <a:srgbClr val="00B050"/>
                </a:solidFill>
              </a:rPr>
              <a:t>11,448 records</a:t>
            </a:r>
            <a:r>
              <a:rPr lang="en-US" sz="2800" dirty="0">
                <a:solidFill>
                  <a:prstClr val="black"/>
                </a:solidFill>
              </a:rPr>
              <a:t>) ready for analysis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51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8649"/>
            <a:ext cx="8229600" cy="1143000"/>
          </a:xfrm>
        </p:spPr>
        <p:txBody>
          <a:bodyPr/>
          <a:lstStyle/>
          <a:p>
            <a:r>
              <a:rPr lang="en-CA" b="1" dirty="0"/>
              <a:t>EDA </a:t>
            </a:r>
            <a:r>
              <a:rPr lang="ru-RU" b="1" dirty="0"/>
              <a:t>-</a:t>
            </a:r>
            <a:r>
              <a:rPr lang="en-CA" b="1" dirty="0"/>
              <a:t> National-Level Insights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9427"/>
            <a:ext cx="7872884" cy="3817553"/>
          </a:xfrm>
        </p:spPr>
        <p:txBody>
          <a:bodyPr>
            <a:normAutofit fontScale="77500" lnSpcReduction="20000"/>
          </a:bodyPr>
          <a:lstStyle/>
          <a:p>
            <a:pPr marL="342000">
              <a:lnSpc>
                <a:spcPct val="120000"/>
              </a:lnSpc>
              <a:defRPr sz="2000"/>
            </a:pPr>
            <a:r>
              <a:rPr lang="en-US" sz="3400" b="1" dirty="0"/>
              <a:t>TEER</a:t>
            </a:r>
            <a:r>
              <a:rPr lang="en-US" sz="3400" dirty="0"/>
              <a:t> is the strongest predictor of wages</a:t>
            </a:r>
            <a:endParaRPr sz="3400" dirty="0"/>
          </a:p>
          <a:p>
            <a:pPr marL="342000">
              <a:lnSpc>
                <a:spcPct val="120000"/>
              </a:lnSpc>
              <a:defRPr sz="2000"/>
            </a:pPr>
            <a:r>
              <a:rPr lang="en-US" sz="3400" dirty="0"/>
              <a:t>Broad Occupational Category </a:t>
            </a:r>
            <a:r>
              <a:rPr lang="en-US" sz="3400" b="1" dirty="0"/>
              <a:t>(BOC)</a:t>
            </a:r>
            <a:r>
              <a:rPr lang="en-US" sz="3400" dirty="0"/>
              <a:t> shows secondary but noticeable impact</a:t>
            </a:r>
            <a:endParaRPr lang="ru-RU" sz="3400" dirty="0"/>
          </a:p>
          <a:p>
            <a:pPr marL="342000">
              <a:lnSpc>
                <a:spcPct val="120000"/>
              </a:lnSpc>
              <a:defRPr sz="2000"/>
            </a:pPr>
            <a:r>
              <a:rPr lang="en-US" sz="3400" dirty="0"/>
              <a:t>Consistent wage stratification:</a:t>
            </a:r>
            <a:endParaRPr lang="ru-RU" sz="3400" dirty="0"/>
          </a:p>
          <a:p>
            <a:pPr marL="1084950" lvl="2" indent="-571500">
              <a:lnSpc>
                <a:spcPct val="120000"/>
              </a:lnSpc>
              <a:buFont typeface="Courier New" panose="02070309020205020404" pitchFamily="49" charset="0"/>
              <a:buChar char="o"/>
              <a:defRPr sz="2000"/>
            </a:pPr>
            <a:r>
              <a:rPr lang="en-US" sz="2800" dirty="0"/>
              <a:t>TEER 0–1 → Highest wages</a:t>
            </a:r>
            <a:endParaRPr lang="ru-RU" sz="2800" dirty="0"/>
          </a:p>
          <a:p>
            <a:pPr marL="1084950" lvl="2" indent="-571500">
              <a:lnSpc>
                <a:spcPct val="120000"/>
              </a:lnSpc>
              <a:buFont typeface="Courier New" panose="02070309020205020404" pitchFamily="49" charset="0"/>
              <a:buChar char="o"/>
              <a:defRPr sz="2000"/>
            </a:pPr>
            <a:r>
              <a:rPr lang="en-US" sz="2800" dirty="0"/>
              <a:t>TEER 4–5 → Lowest wages</a:t>
            </a:r>
            <a:endParaRPr lang="ru-RU" sz="2800" dirty="0"/>
          </a:p>
          <a:p>
            <a:pPr marL="342000">
              <a:lnSpc>
                <a:spcPct val="120000"/>
              </a:lnSpc>
              <a:defRPr sz="2000"/>
            </a:pPr>
            <a:r>
              <a:rPr lang="en-US" sz="3400" dirty="0"/>
              <a:t>Stable patterns across 2016, </a:t>
            </a:r>
          </a:p>
          <a:p>
            <a:pPr marL="0" indent="0">
              <a:lnSpc>
                <a:spcPct val="120000"/>
              </a:lnSpc>
              <a:buNone/>
              <a:defRPr sz="2000"/>
            </a:pPr>
            <a:r>
              <a:rPr lang="en-US" sz="3400" dirty="0"/>
              <a:t> </a:t>
            </a:r>
            <a:r>
              <a:rPr lang="en-US" sz="3100" dirty="0"/>
              <a:t>    </a:t>
            </a:r>
            <a:r>
              <a:rPr lang="en-US" sz="3400" dirty="0"/>
              <a:t>2020, and 2024 datasets</a:t>
            </a:r>
            <a:endParaRPr lang="ru-RU" sz="3400" dirty="0"/>
          </a:p>
          <a:p>
            <a:pPr marL="342000">
              <a:defRPr sz="2000"/>
            </a:pPr>
            <a:endParaRPr lang="en-CA" sz="3700" dirty="0"/>
          </a:p>
          <a:p>
            <a:pPr marL="342000">
              <a:defRPr sz="2000"/>
            </a:pPr>
            <a:endParaRPr lang="en-CA" sz="3700" dirty="0"/>
          </a:p>
          <a:p>
            <a:pPr>
              <a:defRPr sz="2000"/>
            </a:pPr>
            <a:endParaRPr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4566B-111E-476F-8831-48FF64A62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741" y="2788762"/>
            <a:ext cx="3933946" cy="301524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828AB-10A8-43B4-9405-BE49A794F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13416"/>
            <a:ext cx="7772400" cy="1215384"/>
          </a:xfrm>
        </p:spPr>
        <p:txBody>
          <a:bodyPr/>
          <a:lstStyle/>
          <a:p>
            <a:r>
              <a:rPr lang="en-CA" b="1" dirty="0"/>
              <a:t>Provincial and Regional Analysis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60521-CB3E-4588-8649-BDE328123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183" y="1834952"/>
            <a:ext cx="8395252" cy="3289707"/>
          </a:xfrm>
        </p:spPr>
        <p:txBody>
          <a:bodyPr>
            <a:normAutofit/>
          </a:bodyPr>
          <a:lstStyle/>
          <a:p>
            <a:pPr marL="342000" indent="-3420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Provinces have </a:t>
            </a:r>
            <a:r>
              <a:rPr lang="en-US" sz="2600" b="1" dirty="0">
                <a:solidFill>
                  <a:schemeClr val="tx1"/>
                </a:solidFill>
              </a:rPr>
              <a:t>minor impact</a:t>
            </a:r>
            <a:r>
              <a:rPr lang="en-US" sz="2600" dirty="0">
                <a:solidFill>
                  <a:schemeClr val="tx1"/>
                </a:solidFill>
              </a:rPr>
              <a:t> on wages compared to TEER</a:t>
            </a:r>
          </a:p>
          <a:p>
            <a:pPr marL="342000" indent="-3420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Alberta</a:t>
            </a:r>
            <a:r>
              <a:rPr lang="en-US" sz="2600" dirty="0">
                <a:solidFill>
                  <a:schemeClr val="tx1"/>
                </a:solidFill>
              </a:rPr>
              <a:t>, </a:t>
            </a:r>
            <a:r>
              <a:rPr lang="en-US" sz="2600" b="1" dirty="0">
                <a:solidFill>
                  <a:schemeClr val="tx1"/>
                </a:solidFill>
              </a:rPr>
              <a:t>BC</a:t>
            </a:r>
            <a:r>
              <a:rPr lang="en-US" sz="2600" dirty="0">
                <a:solidFill>
                  <a:schemeClr val="tx1"/>
                </a:solidFill>
              </a:rPr>
              <a:t>, and </a:t>
            </a:r>
            <a:r>
              <a:rPr lang="en-US" sz="2600" b="1" dirty="0">
                <a:solidFill>
                  <a:schemeClr val="tx1"/>
                </a:solidFill>
              </a:rPr>
              <a:t>Ontario </a:t>
            </a:r>
            <a:r>
              <a:rPr lang="en-US" sz="2600" dirty="0">
                <a:solidFill>
                  <a:schemeClr val="tx1"/>
                </a:solidFill>
              </a:rPr>
              <a:t>show </a:t>
            </a:r>
            <a:r>
              <a:rPr lang="en-US" sz="2600" b="1" dirty="0">
                <a:solidFill>
                  <a:schemeClr val="tx1"/>
                </a:solidFill>
              </a:rPr>
              <a:t>slightly higher </a:t>
            </a:r>
            <a:r>
              <a:rPr lang="en-US" sz="2600" dirty="0">
                <a:solidFill>
                  <a:schemeClr val="tx1"/>
                </a:solidFill>
              </a:rPr>
              <a:t>median wages</a:t>
            </a:r>
          </a:p>
          <a:p>
            <a:pPr marL="342000" indent="-342000" algn="l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tx1"/>
                </a:solidFill>
              </a:rPr>
              <a:t>Regional outliers</a:t>
            </a:r>
            <a:r>
              <a:rPr lang="en-US" sz="2600" dirty="0">
                <a:solidFill>
                  <a:schemeClr val="tx1"/>
                </a:solidFill>
              </a:rPr>
              <a:t> identified in some economic zones</a:t>
            </a:r>
          </a:p>
          <a:p>
            <a:pPr marL="342000" indent="-342000" algn="l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Regional effects are </a:t>
            </a:r>
            <a:r>
              <a:rPr lang="en-US" sz="2600" b="1" dirty="0">
                <a:solidFill>
                  <a:schemeClr val="tx1"/>
                </a:solidFill>
              </a:rPr>
              <a:t>not significant </a:t>
            </a:r>
            <a:r>
              <a:rPr lang="en-US" sz="2600" dirty="0">
                <a:solidFill>
                  <a:schemeClr val="tx1"/>
                </a:solidFill>
              </a:rPr>
              <a:t>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8D08F-A61F-4515-A0C0-AA1378DE4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5" y="4290646"/>
            <a:ext cx="8008536" cy="226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4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804</Words>
  <Application>Microsoft Office PowerPoint</Application>
  <PresentationFormat>On-screen Show (4:3)</PresentationFormat>
  <Paragraphs>125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Courier New</vt:lpstr>
      <vt:lpstr>Office Theme</vt:lpstr>
      <vt:lpstr>PowerPoint Presentation</vt:lpstr>
      <vt:lpstr>Problem Context</vt:lpstr>
      <vt:lpstr>Project Summary</vt:lpstr>
      <vt:lpstr>Key Findings</vt:lpstr>
      <vt:lpstr>Inside NOC 2021</vt:lpstr>
      <vt:lpstr>Methodology Overview</vt:lpstr>
      <vt:lpstr>Data Source and Preprocessing</vt:lpstr>
      <vt:lpstr>EDA - National-Level Insights</vt:lpstr>
      <vt:lpstr>Provincial and Regional Analysis</vt:lpstr>
      <vt:lpstr>Pattern Detection via Clustering</vt:lpstr>
      <vt:lpstr>Supervised ML Wage Prediction </vt:lpstr>
      <vt:lpstr>Wage Stability Modelling </vt:lpstr>
      <vt:lpstr>Evaluation - Correlation and Clustering</vt:lpstr>
      <vt:lpstr>Evaluation – Model Performance</vt:lpstr>
      <vt:lpstr>Challenges &amp; Solutions</vt:lpstr>
      <vt:lpstr>Potential Next Steps</vt:lpstr>
      <vt:lpstr>Biases and Limitations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Nick S</cp:lastModifiedBy>
  <cp:revision>39</cp:revision>
  <dcterms:created xsi:type="dcterms:W3CDTF">2013-01-27T09:14:16Z</dcterms:created>
  <dcterms:modified xsi:type="dcterms:W3CDTF">2025-04-23T16:06:47Z</dcterms:modified>
  <cp:category/>
</cp:coreProperties>
</file>